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2243"/>
  </p:normalViewPr>
  <p:slideViewPr>
    <p:cSldViewPr snapToGrid="0" snapToObjects="1">
      <p:cViewPr varScale="1">
        <p:scale>
          <a:sx n="90" d="100"/>
          <a:sy n="90" d="100"/>
        </p:scale>
        <p:origin x="14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FE3768-9159-E443-BCDB-9B2782CBA1F9}" type="datetimeFigureOut">
              <a:t>2023/1/11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02FF62-CCEC-F547-A8D1-8C8DBCA25111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3197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7598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Slip: slip boundary</a:t>
            </a:r>
            <a:r>
              <a:rPr kumimoji="1" lang="zh-CN" altLang="en-US"/>
              <a:t>法向速度等于墙的法向速度，切向速度不做约束</a:t>
            </a:r>
            <a:endParaRPr kumimoji="1" lang="en-US" altLang="zh-CN"/>
          </a:p>
          <a:p>
            <a:r>
              <a:rPr kumimoji="1" lang="zh-CN" altLang="en-US"/>
              <a:t>形式上同一， 散度为</a:t>
            </a:r>
            <a:r>
              <a:rPr kumimoji="1" lang="en-US" altLang="zh-CN"/>
              <a:t>0</a:t>
            </a:r>
            <a:r>
              <a:rPr kumimoji="1" lang="zh-CN" altLang="en-US"/>
              <a:t>对应前两页方程</a:t>
            </a:r>
            <a:r>
              <a:rPr kumimoji="1" lang="en-US" altLang="zh-CN"/>
              <a:t>2</a:t>
            </a:r>
            <a:r>
              <a:rPr kumimoji="1" lang="zh-CN" altLang="en-US"/>
              <a:t>， </a:t>
            </a:r>
            <a:r>
              <a:rPr kumimoji="1" lang="en-US" altLang="zh-CN"/>
              <a:t>lambda</a:t>
            </a:r>
            <a:r>
              <a:rPr kumimoji="1" lang="zh-CN" altLang="en-US"/>
              <a:t>为无穷的时候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1270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类似</a:t>
            </a:r>
            <a:r>
              <a:rPr kumimoji="1" lang="en-US" altLang="zh-CN"/>
              <a:t>mpm</a:t>
            </a:r>
            <a:r>
              <a:rPr kumimoji="1" lang="zh-CN" altLang="en-US"/>
              <a:t>推导出一个</a:t>
            </a:r>
            <a:r>
              <a:rPr kumimoji="1" lang="en-US" altLang="zh-CN"/>
              <a:t>weak</a:t>
            </a:r>
            <a:r>
              <a:rPr kumimoji="1" lang="zh-CN" altLang="en-US"/>
              <a:t> </a:t>
            </a:r>
            <a:r>
              <a:rPr kumimoji="1" lang="en-US" altLang="zh-CN"/>
              <a:t>form</a:t>
            </a:r>
          </a:p>
          <a:p>
            <a:r>
              <a:rPr kumimoji="1" lang="zh-CN" altLang="en-US"/>
              <a:t>对</a:t>
            </a:r>
            <a:r>
              <a:rPr kumimoji="1" lang="en-US" altLang="zh-CN"/>
              <a:t>weak</a:t>
            </a:r>
            <a:r>
              <a:rPr kumimoji="1" lang="zh-CN" altLang="en-US"/>
              <a:t> </a:t>
            </a:r>
            <a:r>
              <a:rPr kumimoji="1" lang="en-US" altLang="zh-CN"/>
              <a:t>form</a:t>
            </a:r>
            <a:r>
              <a:rPr kumimoji="1" lang="zh-CN" altLang="en-US"/>
              <a:t>进行积分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28045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粒子的物理量通过对网格采用得到， 采样方法用</a:t>
            </a:r>
            <a:r>
              <a:rPr kumimoji="1" lang="en-US" altLang="zh-CN"/>
              <a:t>N</a:t>
            </a:r>
            <a:r>
              <a:rPr kumimoji="1" lang="zh-CN" altLang="en-US"/>
              <a:t>统一命名</a:t>
            </a:r>
            <a:endParaRPr kumimoji="1" lang="en-US" altLang="zh-CN"/>
          </a:p>
          <a:p>
            <a:r>
              <a:rPr kumimoji="1" lang="en-US" altLang="zh-CN"/>
              <a:t>2</a:t>
            </a:r>
            <a:r>
              <a:rPr kumimoji="1" lang="zh-CN" altLang="en-US"/>
              <a:t>表示</a:t>
            </a:r>
            <a:r>
              <a:rPr kumimoji="1" lang="en-US" altLang="zh-CN"/>
              <a:t>2</a:t>
            </a:r>
            <a:r>
              <a:rPr kumimoji="1" lang="zh-CN" altLang="en-US"/>
              <a:t>阶</a:t>
            </a:r>
            <a:r>
              <a:rPr kumimoji="1" lang="en-US" altLang="zh-CN"/>
              <a:t>B</a:t>
            </a:r>
            <a:r>
              <a:rPr kumimoji="1" lang="zh-CN" altLang="en-US"/>
              <a:t>样条采样</a:t>
            </a:r>
            <a:endParaRPr kumimoji="1" lang="en-US" altLang="zh-CN"/>
          </a:p>
          <a:p>
            <a:r>
              <a:rPr kumimoji="1" lang="en-US" altLang="zh-CN" baseline="0"/>
              <a:t>1</a:t>
            </a:r>
            <a:r>
              <a:rPr kumimoji="1" lang="zh-CN" altLang="en-US" baseline="0"/>
              <a:t>表示</a:t>
            </a:r>
            <a:r>
              <a:rPr kumimoji="1" lang="en-US" altLang="zh-CN" baseline="0"/>
              <a:t>1</a:t>
            </a:r>
            <a:r>
              <a:rPr kumimoji="1" lang="zh-CN" altLang="en-US" baseline="0"/>
              <a:t>阶线性插值</a:t>
            </a:r>
            <a:endParaRPr kumimoji="1" lang="en-US" altLang="zh-CN" baseline="0"/>
          </a:p>
          <a:p>
            <a:r>
              <a:rPr kumimoji="1" lang="en-US" altLang="zh-CN" baseline="0"/>
              <a:t>0</a:t>
            </a:r>
            <a:r>
              <a:rPr kumimoji="1" lang="zh-CN" altLang="en-US" baseline="0"/>
              <a:t>表示采用最近格点值直接表示 </a:t>
            </a:r>
            <a:endParaRPr kumimoji="1" lang="en-US" alt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84310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采用方式进行命名</a:t>
            </a:r>
            <a:endParaRPr kumimoji="1" lang="en-US" altLang="zh-CN"/>
          </a:p>
          <a:p>
            <a:r>
              <a:rPr kumimoji="1" lang="zh-CN" altLang="en-US"/>
              <a:t>本文为加速计算提出了第二种方式，可以在不造成肉眼缺陷的情况下实现加速计算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1722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主要的难点在于液体区域的积分，因为要描述液体边界</a:t>
            </a:r>
            <a:endParaRPr kumimoji="1" lang="en-US" altLang="zh-CN"/>
          </a:p>
          <a:p>
            <a:r>
              <a:rPr kumimoji="1" lang="zh-CN" altLang="en-US"/>
              <a:t>直观的做法是利用</a:t>
            </a:r>
            <a:r>
              <a:rPr kumimoji="1" lang="en-US" altLang="zh-CN"/>
              <a:t>marching</a:t>
            </a:r>
            <a:r>
              <a:rPr kumimoji="1" lang="zh-CN" altLang="en-US"/>
              <a:t> </a:t>
            </a:r>
            <a:r>
              <a:rPr kumimoji="1" lang="en-US" altLang="zh-CN"/>
              <a:t>cube</a:t>
            </a:r>
            <a:r>
              <a:rPr kumimoji="1" lang="zh-CN" altLang="en-US"/>
              <a:t>生成</a:t>
            </a:r>
            <a:r>
              <a:rPr kumimoji="1" lang="en-US" altLang="zh-CN"/>
              <a:t>level</a:t>
            </a:r>
            <a:r>
              <a:rPr kumimoji="1" lang="zh-CN" altLang="en-US"/>
              <a:t> </a:t>
            </a:r>
            <a:r>
              <a:rPr kumimoji="1" lang="en-US" altLang="zh-CN"/>
              <a:t>set</a:t>
            </a:r>
            <a:r>
              <a:rPr kumimoji="1" lang="zh-CN" altLang="en-US"/>
              <a:t>，然后重建出边缘界面，问题在于这种边缘的描述常常不够准确，就会导致固体和液体在交界处自由度的不联系</a:t>
            </a:r>
            <a:endParaRPr kumimoji="1" lang="en-US" altLang="zh-CN"/>
          </a:p>
          <a:p>
            <a:r>
              <a:rPr kumimoji="1" lang="zh-CN" altLang="en-US"/>
              <a:t>另一种方法是对液体进行</a:t>
            </a:r>
            <a:r>
              <a:rPr kumimoji="1" lang="en-US" altLang="zh-CN"/>
              <a:t>cut-cell</a:t>
            </a:r>
            <a:r>
              <a:rPr kumimoji="1" lang="zh-CN" altLang="en-US"/>
              <a:t>，它能够在网格分辨率的限制下提升表面重建的准确度，但是比较昂贵</a:t>
            </a:r>
            <a:endParaRPr kumimoji="1" lang="en-US" altLang="zh-CN"/>
          </a:p>
          <a:p>
            <a:r>
              <a:rPr kumimoji="1" lang="zh-CN" altLang="en-US"/>
              <a:t>本文提出</a:t>
            </a:r>
            <a:r>
              <a:rPr kumimoji="1" lang="en-US" altLang="zh-CN"/>
              <a:t>Iq</a:t>
            </a:r>
            <a:r>
              <a:rPr kumimoji="1" lang="zh-CN" altLang="en-US"/>
              <a:t>方法</a:t>
            </a:r>
            <a:endParaRPr kumimoji="1" lang="en-US" altLang="zh-CN"/>
          </a:p>
          <a:p>
            <a:r>
              <a:rPr kumimoji="1" lang="zh-CN" altLang="en-US"/>
              <a:t>遍历得到所有离最近的液体粒子距离小于</a:t>
            </a:r>
            <a:r>
              <a:rPr kumimoji="1" lang="en-US" altLang="zh-CN"/>
              <a:t>0.5dx</a:t>
            </a:r>
            <a:r>
              <a:rPr kumimoji="1" lang="zh-CN" altLang="en-US"/>
              <a:t>的固体粒子，把它们作为</a:t>
            </a:r>
            <a:r>
              <a:rPr kumimoji="1" lang="en-US" altLang="zh-CN"/>
              <a:t>Iq</a:t>
            </a:r>
            <a:r>
              <a:rPr kumimoji="1" lang="zh-CN" altLang="en-US"/>
              <a:t>粒子，并计算他们的法向，同时计算时也会把他们作为液体粒子来算，</a:t>
            </a:r>
            <a:endParaRPr kumimoji="1" lang="en-US" altLang="zh-CN"/>
          </a:p>
          <a:p>
            <a:r>
              <a:rPr kumimoji="1" lang="zh-CN" altLang="en-US"/>
              <a:t>这样可以很快的得到固液界面，并对界面进行积分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6125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CN"/>
              <a:t>p2g:</a:t>
            </a:r>
            <a:r>
              <a:rPr kumimoji="1" lang="zh-CN" altLang="en-US"/>
              <a:t> </a:t>
            </a:r>
            <a:r>
              <a:rPr kumimoji="1" lang="en-US" altLang="zh-CN"/>
              <a:t>APIC</a:t>
            </a:r>
            <a:r>
              <a:rPr kumimoji="1" lang="zh-CN" altLang="en-US"/>
              <a:t> </a:t>
            </a:r>
            <a:r>
              <a:rPr kumimoji="1" lang="en-US" altLang="zh-CN" baseline="0"/>
              <a:t> solid</a:t>
            </a:r>
            <a:r>
              <a:rPr kumimoji="1" lang="zh-CN" altLang="en-US" baseline="0"/>
              <a:t>粒子：质量、速度 、</a:t>
            </a:r>
            <a:r>
              <a:rPr kumimoji="1" lang="en-US" altLang="zh-CN" baseline="0"/>
              <a:t>ghost</a:t>
            </a:r>
            <a:r>
              <a:rPr kumimoji="1" lang="zh-CN" altLang="en-US" baseline="0"/>
              <a:t> </a:t>
            </a:r>
            <a:r>
              <a:rPr kumimoji="1" lang="en-US" altLang="zh-CN" baseline="0"/>
              <a:t>matrix</a:t>
            </a:r>
            <a:r>
              <a:rPr kumimoji="1" lang="zh-CN" altLang="en-US" baseline="0"/>
              <a:t>的压强  </a:t>
            </a:r>
            <a:r>
              <a:rPr kumimoji="1" lang="en-US" altLang="zh-CN" baseline="0"/>
              <a:t>fluid</a:t>
            </a:r>
            <a:r>
              <a:rPr kumimoji="1" lang="zh-CN" altLang="en-US" baseline="0"/>
              <a:t>：质量和速度</a:t>
            </a:r>
            <a:endParaRPr kumimoji="1" lang="en-US" altLang="zh-CN" baseline="0"/>
          </a:p>
          <a:p>
            <a:pPr marL="228600" indent="-228600">
              <a:buAutoNum type="arabicPeriod"/>
            </a:pPr>
            <a:r>
              <a:rPr kumimoji="1" lang="zh-CN" altLang="en-US" baseline="0"/>
              <a:t>投影牛顿法： 求解应力项， </a:t>
            </a:r>
            <a:r>
              <a:rPr kumimoji="1" lang="en-US" altLang="zh-CN" baseline="0"/>
              <a:t>vn </a:t>
            </a:r>
            <a:r>
              <a:rPr kumimoji="1" lang="en-US" altLang="zh-CN" baseline="0">
                <a:sym typeface="Wingdings"/>
              </a:rPr>
              <a:t> v*</a:t>
            </a:r>
          </a:p>
          <a:p>
            <a:pPr marL="228600" indent="-228600">
              <a:buAutoNum type="arabicPeriod"/>
            </a:pPr>
            <a:r>
              <a:rPr kumimoji="1" lang="zh-CN" altLang="en-US" baseline="0">
                <a:sym typeface="Wingdings"/>
              </a:rPr>
              <a:t>找到所有</a:t>
            </a:r>
            <a:r>
              <a:rPr kumimoji="1" lang="en-US" altLang="zh-CN" baseline="0">
                <a:sym typeface="Wingdings"/>
              </a:rPr>
              <a:t>Iq</a:t>
            </a:r>
            <a:r>
              <a:rPr kumimoji="1" lang="zh-CN" altLang="en-US" baseline="0">
                <a:sym typeface="Wingdings"/>
              </a:rPr>
              <a:t>粒子</a:t>
            </a:r>
            <a:endParaRPr kumimoji="1" lang="en-US" altLang="zh-CN" baseline="0">
              <a:sym typeface="Wingdings"/>
            </a:endParaRPr>
          </a:p>
          <a:p>
            <a:pPr marL="228600" indent="-228600">
              <a:buAutoNum type="arabicPeriod"/>
            </a:pPr>
            <a:r>
              <a:rPr kumimoji="1" lang="zh-CN" altLang="en-US" baseline="0">
                <a:sym typeface="Wingdings"/>
              </a:rPr>
              <a:t>处理双向耦合，计算压强项，代入解线性系统</a:t>
            </a:r>
            <a:endParaRPr kumimoji="1" lang="en-US" altLang="zh-CN" baseline="0">
              <a:sym typeface="Wingdings"/>
            </a:endParaRPr>
          </a:p>
          <a:p>
            <a:pPr marL="228600" indent="-228600">
              <a:buAutoNum type="arabicPeriod"/>
            </a:pPr>
            <a:r>
              <a:rPr kumimoji="1" lang="en-US" altLang="zh-CN" baseline="0">
                <a:sym typeface="Wingdings"/>
              </a:rPr>
              <a:t>APIC</a:t>
            </a:r>
            <a:r>
              <a:rPr kumimoji="1" lang="zh-CN" altLang="en-US" baseline="0">
                <a:sym typeface="Wingdings"/>
              </a:rPr>
              <a:t> </a:t>
            </a:r>
            <a:r>
              <a:rPr kumimoji="1" lang="en-US" altLang="zh-CN" baseline="0">
                <a:sym typeface="Wingdings"/>
              </a:rPr>
              <a:t>g2p </a:t>
            </a:r>
            <a:r>
              <a:rPr kumimoji="1" lang="zh-CN" altLang="en-US" baseline="0">
                <a:sym typeface="Wingdings"/>
              </a:rPr>
              <a:t>速度回插到粒子里进行对流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7553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4249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zh-CN" altLang="en-US" baseline="0"/>
              <a:t>欧拉的水有些难点，比如控制体积守恒、表面张力计算</a:t>
            </a:r>
            <a:endParaRPr kumimoji="1" lang="en-US" altLang="zh-CN" baseline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baseline="0"/>
              <a:t>难点在于不能稳定固液耦合，要在接触面铺</a:t>
            </a:r>
            <a:r>
              <a:rPr kumimoji="1" lang="en-US" altLang="zh-CN" baseline="0"/>
              <a:t>mesh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zh-CN" baseline="0"/>
              <a:t>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zh-CN" baseline="0"/>
              <a:t>MPM</a:t>
            </a:r>
            <a:r>
              <a:rPr kumimoji="1" lang="zh-CN" altLang="en-US" baseline="0"/>
              <a:t>，自然的支持双向的碰撞处理，但是</a:t>
            </a:r>
            <a:r>
              <a:rPr kumimoji="1" lang="en-US" altLang="zh-CN" baseline="0"/>
              <a:t>no</a:t>
            </a:r>
            <a:r>
              <a:rPr kumimoji="1" lang="zh-CN" altLang="en-US" baseline="0"/>
              <a:t> </a:t>
            </a:r>
            <a:r>
              <a:rPr kumimoji="1" lang="en-US" altLang="zh-CN" baseline="0"/>
              <a:t>slip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baseline="0"/>
              <a:t>现有的方法，不能做到统一的计算超弹性体和水的双向耦合，或不能实现</a:t>
            </a:r>
            <a:r>
              <a:rPr kumimoji="1" lang="en-US" altLang="zh-CN" baseline="0"/>
              <a:t>no-slip</a:t>
            </a:r>
          </a:p>
          <a:p>
            <a:pPr marL="228600" indent="-228600">
              <a:buAutoNum type="arabicPeriod"/>
            </a:pP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3586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MPM</a:t>
            </a:r>
            <a:r>
              <a:rPr kumimoji="1" lang="zh-CN" altLang="en-US"/>
              <a:t>是一种混合方法，可以通过插值实现物理量在粒子和网格间的转化。</a:t>
            </a:r>
            <a:endParaRPr kumimoji="1" lang="en-US" altLang="zh-CN"/>
          </a:p>
          <a:p>
            <a:r>
              <a:rPr kumimoji="1" lang="en-US" altLang="zh-CN"/>
              <a:t>MPM</a:t>
            </a:r>
            <a:r>
              <a:rPr kumimoji="1" lang="zh-CN" altLang="en-US"/>
              <a:t>处理耦合的两种方式。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32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zh-CN" altLang="en-US"/>
              <a:t>把每一个弹性体粒子拆成 真正的弹性体部分和</a:t>
            </a:r>
            <a:r>
              <a:rPr kumimoji="1" lang="en-US" altLang="zh-CN"/>
              <a:t>ghost</a:t>
            </a:r>
            <a:r>
              <a:rPr kumimoji="1" lang="zh-CN" altLang="en-US"/>
              <a:t> </a:t>
            </a:r>
            <a:r>
              <a:rPr kumimoji="1" lang="en-US" altLang="zh-CN"/>
              <a:t>matrix</a:t>
            </a:r>
            <a:r>
              <a:rPr kumimoji="1" lang="zh-CN" altLang="en-US"/>
              <a:t>，（并不是在弹性体边缘铺一层空气粒子）</a:t>
            </a:r>
            <a:endParaRPr kumimoji="1" lang="en-US" altLang="zh-CN"/>
          </a:p>
          <a:p>
            <a:pPr marL="228600" indent="-228600">
              <a:buAutoNum type="arabicPeriod"/>
            </a:pPr>
            <a:r>
              <a:rPr kumimoji="1" lang="zh-CN" altLang="en-US"/>
              <a:t>相当于每一个弹性体粒子会额外计算</a:t>
            </a:r>
            <a:r>
              <a:rPr kumimoji="1" lang="en-US" altLang="zh-CN"/>
              <a:t>Ghost</a:t>
            </a:r>
            <a:r>
              <a:rPr kumimoji="1" lang="zh-CN" altLang="en-US"/>
              <a:t> </a:t>
            </a:r>
            <a:r>
              <a:rPr kumimoji="1" lang="en-US" altLang="zh-CN"/>
              <a:t>matrix</a:t>
            </a:r>
            <a:r>
              <a:rPr kumimoji="1" lang="zh-CN" altLang="en-US"/>
              <a:t>带来的压力项，并且固液耦合的解算只通过这个压力项来解算。</a:t>
            </a:r>
            <a:endParaRPr kumimoji="1" lang="en-US" altLang="zh-CN"/>
          </a:p>
          <a:p>
            <a:pPr marL="228600" indent="-228600">
              <a:buAutoNum type="arabicPeriod"/>
            </a:pPr>
            <a:r>
              <a:rPr kumimoji="1" lang="en-US" altLang="zh-CN"/>
              <a:t>Ghost matix</a:t>
            </a:r>
            <a:r>
              <a:rPr kumimoji="1" lang="zh-CN" altLang="en-US"/>
              <a:t>是概念上的存在，没有质量的、直接使用弹性体粒子的坐标，保证质量守恒、能量守恒，和传统的弹性体粒子没有本质区别</a:t>
            </a:r>
            <a:endParaRPr kumimoji="1" lang="en-US" altLang="zh-CN"/>
          </a:p>
          <a:p>
            <a:pPr marL="228600" indent="-228600">
              <a:buAutoNum type="arabicPeriod"/>
            </a:pPr>
            <a:r>
              <a:rPr kumimoji="1" lang="zh-CN" altLang="en-US"/>
              <a:t>通过在交界处插入</a:t>
            </a:r>
            <a:r>
              <a:rPr kumimoji="1" lang="en-US" altLang="zh-CN"/>
              <a:t>IQ</a:t>
            </a:r>
            <a:r>
              <a:rPr kumimoji="1" lang="zh-CN" altLang="en-US"/>
              <a:t> </a:t>
            </a:r>
            <a:r>
              <a:rPr kumimoji="1" lang="en-US" altLang="zh-CN"/>
              <a:t>points</a:t>
            </a:r>
            <a:r>
              <a:rPr kumimoji="1" lang="zh-CN" altLang="en-US"/>
              <a:t>，对</a:t>
            </a:r>
            <a:r>
              <a:rPr kumimoji="1" lang="en-US" altLang="zh-CN"/>
              <a:t>IQ</a:t>
            </a:r>
            <a:r>
              <a:rPr kumimoji="1" lang="zh-CN" altLang="en-US"/>
              <a:t> </a:t>
            </a:r>
            <a:r>
              <a:rPr kumimoji="1" lang="en-US" altLang="zh-CN"/>
              <a:t>points</a:t>
            </a:r>
            <a:r>
              <a:rPr kumimoji="1" lang="zh-CN" altLang="en-US"/>
              <a:t>积分来实现强双向耦合的稳定收敛</a:t>
            </a:r>
            <a:endParaRPr kumimoji="1" lang="en-US" altLang="zh-CN"/>
          </a:p>
          <a:p>
            <a:pPr marL="228600" indent="-228600">
              <a:buAutoNum type="arabicPeriod"/>
            </a:pPr>
            <a:r>
              <a:rPr kumimoji="1" lang="en-US" altLang="zh-CN"/>
              <a:t>IQ points</a:t>
            </a:r>
            <a:r>
              <a:rPr kumimoji="1" lang="zh-CN" altLang="en-US"/>
              <a:t>其实就是找一组</a:t>
            </a:r>
            <a:r>
              <a:rPr kumimoji="1" lang="en-US" altLang="zh-CN"/>
              <a:t>solid</a:t>
            </a:r>
            <a:r>
              <a:rPr kumimoji="1" lang="zh-CN" altLang="en-US"/>
              <a:t> </a:t>
            </a:r>
            <a:r>
              <a:rPr kumimoji="1" lang="en-US" altLang="zh-CN"/>
              <a:t>particle, 0.5</a:t>
            </a:r>
            <a:r>
              <a:rPr kumimoji="1" lang="en-US" altLang="zh-CN" baseline="0"/>
              <a:t> dx, </a:t>
            </a:r>
            <a:r>
              <a:rPr kumimoji="1" lang="zh-CN" altLang="en-US" baseline="0"/>
              <a:t>附加上额外的信息比如分界面的法向量。找到之后在这些位置也插入</a:t>
            </a:r>
            <a:r>
              <a:rPr kumimoji="1" lang="en-US" altLang="zh-CN" baseline="0"/>
              <a:t>fluid</a:t>
            </a:r>
            <a:r>
              <a:rPr kumimoji="1" lang="zh-CN" altLang="en-US" baseline="0"/>
              <a:t> </a:t>
            </a:r>
            <a:r>
              <a:rPr kumimoji="1" lang="en-US" altLang="zh-CN" baseline="0"/>
              <a:t>particle</a:t>
            </a:r>
            <a:r>
              <a:rPr kumimoji="1" lang="zh-CN" altLang="en-US" baseline="0"/>
              <a:t>来保证收敛。</a:t>
            </a:r>
            <a:endParaRPr kumimoji="1" lang="en-US" altLang="zh-CN" baseline="0"/>
          </a:p>
          <a:p>
            <a:pPr marL="228600" indent="-228600">
              <a:buAutoNum type="arabicPeriod"/>
            </a:pPr>
            <a:r>
              <a:rPr kumimoji="1" lang="zh-CN" altLang="en-US" baseline="0"/>
              <a:t>可以实现流体和固体紧密结合，实验证明这种效果是比</a:t>
            </a:r>
            <a:r>
              <a:rPr kumimoji="1" lang="en-US" altLang="zh-CN" baseline="0"/>
              <a:t>cut-cell</a:t>
            </a:r>
            <a:r>
              <a:rPr kumimoji="1" lang="zh-CN" altLang="en-US" baseline="0"/>
              <a:t>要好的</a:t>
            </a:r>
            <a:endParaRPr kumimoji="1" lang="en-US" alt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98665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zh-CN" altLang="en-US"/>
              <a:t>上图表示一个弹性体从</a:t>
            </a:r>
            <a:r>
              <a:rPr kumimoji="1" lang="en-US" altLang="zh-CN"/>
              <a:t>rest</a:t>
            </a:r>
            <a:r>
              <a:rPr kumimoji="1" lang="zh-CN" altLang="en-US"/>
              <a:t> </a:t>
            </a:r>
            <a:r>
              <a:rPr kumimoji="1" lang="en-US" altLang="zh-CN"/>
              <a:t>shape</a:t>
            </a:r>
            <a:r>
              <a:rPr kumimoji="1" lang="zh-CN" altLang="en-US"/>
              <a:t>变成拉伸后的形状</a:t>
            </a:r>
            <a:endParaRPr kumimoji="1" lang="en-US" altLang="zh-CN"/>
          </a:p>
          <a:p>
            <a:pPr marL="228600" indent="-228600">
              <a:buAutoNum type="arabicPeriod"/>
            </a:pPr>
            <a:r>
              <a:rPr kumimoji="1" lang="zh-CN" altLang="en-US"/>
              <a:t>传统的弹性体，直接通过一个能量模型，表示某个形变量（</a:t>
            </a:r>
            <a:r>
              <a:rPr kumimoji="1" lang="en-US" altLang="zh-CN"/>
              <a:t>deformation</a:t>
            </a:r>
            <a:r>
              <a:rPr kumimoji="1" lang="zh-CN" altLang="en-US"/>
              <a:t> </a:t>
            </a:r>
            <a:r>
              <a:rPr kumimoji="1" lang="en-US" altLang="zh-CN"/>
              <a:t>gradient</a:t>
            </a:r>
            <a:r>
              <a:rPr kumimoji="1" lang="zh-CN" altLang="en-US"/>
              <a:t>）下的弹性势能</a:t>
            </a:r>
            <a:endParaRPr kumimoji="1" lang="en-US" altLang="zh-CN"/>
          </a:p>
          <a:p>
            <a:pPr marL="228600" indent="-228600">
              <a:buAutoNum type="arabicPeriod"/>
            </a:pPr>
            <a:r>
              <a:rPr kumimoji="1" lang="zh-CN" altLang="en-US"/>
              <a:t>本文模型分成两部分，某一个粒子是有</a:t>
            </a:r>
            <a:r>
              <a:rPr kumimoji="1" lang="en-US" altLang="zh-CN"/>
              <a:t>solid</a:t>
            </a:r>
            <a:r>
              <a:rPr kumimoji="1" lang="zh-CN" altLang="en-US"/>
              <a:t>和</a:t>
            </a:r>
            <a:r>
              <a:rPr kumimoji="1" lang="en-US" altLang="zh-CN"/>
              <a:t>ghost</a:t>
            </a:r>
            <a:r>
              <a:rPr kumimoji="1" lang="zh-CN" altLang="en-US"/>
              <a:t> </a:t>
            </a:r>
            <a:r>
              <a:rPr kumimoji="1" lang="en-US" altLang="zh-CN"/>
              <a:t>matrix</a:t>
            </a:r>
            <a:r>
              <a:rPr kumimoji="1" lang="zh-CN" altLang="en-US"/>
              <a:t>两部分组成的，弹性体部分用弹性体能量模型，</a:t>
            </a:r>
            <a:r>
              <a:rPr kumimoji="1" lang="en-US" altLang="zh-CN"/>
              <a:t>matrix</a:t>
            </a:r>
            <a:r>
              <a:rPr kumimoji="1" lang="zh-CN" altLang="en-US"/>
              <a:t>部分用下边定义的能量模型。</a:t>
            </a:r>
            <a:endParaRPr kumimoji="1" lang="en-US" altLang="zh-CN"/>
          </a:p>
          <a:p>
            <a:pPr marL="228600" indent="-228600">
              <a:buAutoNum type="arabicPeriod"/>
            </a:pPr>
            <a:r>
              <a:rPr kumimoji="1" lang="en-US" altLang="zh-CN"/>
              <a:t>J</a:t>
            </a:r>
            <a:r>
              <a:rPr kumimoji="1" lang="zh-CN" altLang="en-US"/>
              <a:t>是</a:t>
            </a:r>
            <a:r>
              <a:rPr kumimoji="1" lang="en-US" altLang="zh-CN"/>
              <a:t>deformation</a:t>
            </a:r>
            <a:r>
              <a:rPr kumimoji="1" lang="zh-CN" altLang="en-US"/>
              <a:t> </a:t>
            </a:r>
            <a:r>
              <a:rPr kumimoji="1" lang="en-US" altLang="zh-CN"/>
              <a:t>gradient</a:t>
            </a:r>
            <a:r>
              <a:rPr kumimoji="1" lang="zh-CN" altLang="en-US"/>
              <a:t>的行列式，可以表示体积之比。</a:t>
            </a:r>
            <a:endParaRPr kumimoji="1" lang="en-US" altLang="zh-CN"/>
          </a:p>
          <a:p>
            <a:pPr marL="228600" indent="-228600">
              <a:buAutoNum type="arabicPeriod"/>
            </a:pPr>
            <a:r>
              <a:rPr kumimoji="1" lang="zh-CN" altLang="en-US"/>
              <a:t>角标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8979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流体部分、弹性体部分、接触面、流体和固体分别的</a:t>
            </a:r>
            <a:r>
              <a:rPr kumimoji="1" lang="en-US" altLang="zh-CN"/>
              <a:t>free</a:t>
            </a:r>
            <a:r>
              <a:rPr kumimoji="1" lang="zh-CN" altLang="en-US"/>
              <a:t> </a:t>
            </a:r>
            <a:r>
              <a:rPr kumimoji="1" lang="en-US" altLang="zh-CN"/>
              <a:t>surface</a:t>
            </a:r>
            <a:r>
              <a:rPr kumimoji="1" lang="zh-CN" altLang="en-US" baseline="0"/>
              <a:t>、流体的</a:t>
            </a:r>
            <a:r>
              <a:rPr kumimoji="1" lang="en-US" altLang="zh-CN" baseline="0"/>
              <a:t>boundary</a:t>
            </a:r>
            <a:r>
              <a:rPr kumimoji="1" lang="zh-CN" altLang="en-US" baseline="0"/>
              <a:t> </a:t>
            </a:r>
            <a:r>
              <a:rPr kumimoji="1" lang="en-US" altLang="zh-CN" baseline="0"/>
              <a:t>wall</a:t>
            </a:r>
          </a:p>
          <a:p>
            <a:pPr marL="228600" indent="-228600">
              <a:buAutoNum type="arabicPeriod"/>
            </a:pPr>
            <a:r>
              <a:rPr kumimoji="1" lang="zh-CN" altLang="en-US" baseline="0"/>
              <a:t>不可压缩流体密度不变，方成退化为速度散度为</a:t>
            </a:r>
            <a:r>
              <a:rPr kumimoji="1" lang="en-US" altLang="zh-CN" baseline="0"/>
              <a:t>0</a:t>
            </a:r>
          </a:p>
          <a:p>
            <a:pPr marL="228600" indent="-228600">
              <a:buAutoNum type="arabicPeriod"/>
            </a:pPr>
            <a:r>
              <a:rPr kumimoji="1" lang="zh-CN" altLang="en-US" baseline="0"/>
              <a:t>非粘性流体的柯西应力就是内部压强成一个单位矩阵，第二个式子可以化为没有粘滞项的</a:t>
            </a:r>
            <a:r>
              <a:rPr kumimoji="1" lang="en-US" altLang="zh-CN" baseline="0"/>
              <a:t>ns</a:t>
            </a:r>
            <a:r>
              <a:rPr kumimoji="1" lang="zh-CN" altLang="en-US" baseline="0"/>
              <a:t>方程</a:t>
            </a:r>
            <a:endParaRPr kumimoji="1" lang="en-US" altLang="zh-CN" baseline="0"/>
          </a:p>
          <a:p>
            <a:pPr marL="228600" indent="-228600">
              <a:buAutoNum type="arabicPeriod"/>
            </a:pPr>
            <a:r>
              <a:rPr kumimoji="1" lang="en-US" altLang="zh-CN" baseline="0"/>
              <a:t>Free</a:t>
            </a:r>
            <a:r>
              <a:rPr kumimoji="1" lang="zh-CN" altLang="en-US" baseline="0"/>
              <a:t> </a:t>
            </a:r>
            <a:r>
              <a:rPr kumimoji="1" lang="en-US" altLang="zh-CN" baseline="0"/>
              <a:t>surface</a:t>
            </a:r>
            <a:r>
              <a:rPr kumimoji="1" lang="zh-CN" altLang="en-US" baseline="0"/>
              <a:t>是狄利克雷边界条件，类似于流体里面边界外的压强直接附一个值</a:t>
            </a:r>
            <a:endParaRPr kumimoji="1" lang="en-US" altLang="zh-CN" baseline="0"/>
          </a:p>
          <a:p>
            <a:pPr marL="228600" indent="-228600">
              <a:buAutoNum type="arabicPeriod"/>
            </a:pPr>
            <a:r>
              <a:rPr kumimoji="1" lang="en-US" altLang="zh-CN" baseline="0"/>
              <a:t>Slip</a:t>
            </a:r>
            <a:r>
              <a:rPr kumimoji="1" lang="zh-CN" altLang="en-US" baseline="0"/>
              <a:t> </a:t>
            </a:r>
            <a:r>
              <a:rPr kumimoji="1" lang="en-US" altLang="zh-CN" baseline="0"/>
              <a:t>boundary</a:t>
            </a:r>
            <a:r>
              <a:rPr kumimoji="1" lang="zh-CN" altLang="en-US" baseline="0"/>
              <a:t> 约束接触面上的法向速度应该和接触面的发香移动速度相同，切向速度不加以约束</a:t>
            </a:r>
            <a:endParaRPr kumimoji="1" lang="en-US" altLang="zh-CN" baseline="0"/>
          </a:p>
          <a:p>
            <a:pPr marL="228600" indent="-228600">
              <a:buAutoNum type="arabicPeriod"/>
            </a:pPr>
            <a:r>
              <a:rPr kumimoji="1" lang="en-US" altLang="zh-CN" baseline="0"/>
              <a:t>No-slip</a:t>
            </a:r>
            <a:r>
              <a:rPr kumimoji="1" lang="zh-CN" altLang="en-US" baseline="0"/>
              <a:t>直接把流体速度赋值成边界移动速度</a:t>
            </a:r>
            <a:endParaRPr kumimoji="1" lang="en-US" altLang="zh-CN" baseline="0"/>
          </a:p>
          <a:p>
            <a:pPr marL="228600" indent="-228600">
              <a:buAutoNum type="arabicPeriod"/>
            </a:pPr>
            <a:r>
              <a:rPr kumimoji="1" lang="zh-CN" altLang="en-US" baseline="0"/>
              <a:t>固液边缘增加额外约束实现</a:t>
            </a:r>
            <a:r>
              <a:rPr kumimoji="1" lang="en-US" altLang="zh-CN" baseline="0"/>
              <a:t>slip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7345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除了有弹性体本身应力作用，还会有</a:t>
            </a:r>
            <a:r>
              <a:rPr kumimoji="1" lang="en-US" altLang="zh-CN"/>
              <a:t>ghost</a:t>
            </a:r>
            <a:r>
              <a:rPr kumimoji="1" lang="zh-CN" altLang="en-US"/>
              <a:t> </a:t>
            </a:r>
            <a:r>
              <a:rPr kumimoji="1" lang="en-US" altLang="zh-CN"/>
              <a:t>matrix</a:t>
            </a:r>
            <a:r>
              <a:rPr kumimoji="1" lang="zh-CN" altLang="en-US"/>
              <a:t>的压力作用，以及未知的流体对弹性体的力</a:t>
            </a:r>
            <a:endParaRPr kumimoji="1" lang="en-US" altLang="zh-CN"/>
          </a:p>
          <a:p>
            <a:r>
              <a:rPr kumimoji="1" lang="zh-CN" altLang="en-US"/>
              <a:t>共享速度</a:t>
            </a:r>
            <a:endParaRPr kumimoji="1" lang="en-US" altLang="zh-CN"/>
          </a:p>
          <a:p>
            <a:r>
              <a:rPr kumimoji="1" lang="zh-CN" altLang="en-US"/>
              <a:t>耦合收到的作用力要去法线方向分量，</a:t>
            </a:r>
            <a:r>
              <a:rPr kumimoji="1" lang="en-US" altLang="zh-CN"/>
              <a:t>h</a:t>
            </a:r>
            <a:r>
              <a:rPr kumimoji="1" lang="zh-CN" altLang="en-US"/>
              <a:t>表示接触面的压力，他应当等同于水那边的压力，</a:t>
            </a:r>
            <a:r>
              <a:rPr kumimoji="1" lang="zh-CN" altLang="en-US" baseline="0"/>
              <a:t> 也等于</a:t>
            </a:r>
            <a:r>
              <a:rPr kumimoji="1" lang="zh-CN" altLang="en-US"/>
              <a:t>弹性体这边的压力。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6002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对上一个方程进行离散化， 求解下一个时刻的物理量可以分成两部分</a:t>
            </a:r>
            <a:endParaRPr kumimoji="1" lang="en-US" altLang="zh-CN"/>
          </a:p>
          <a:p>
            <a:r>
              <a:rPr kumimoji="1" lang="zh-CN" altLang="en-US"/>
              <a:t>有柯西应力的是个非线性方程，其他部分是线性系统</a:t>
            </a:r>
            <a:endParaRPr kumimoji="1" lang="en-US" altLang="zh-CN"/>
          </a:p>
          <a:p>
            <a:r>
              <a:rPr kumimoji="1" lang="zh-CN" altLang="en-US"/>
              <a:t>先解算非线性部分得到</a:t>
            </a:r>
            <a:r>
              <a:rPr kumimoji="1" lang="en-US" altLang="zh-CN"/>
              <a:t>v star</a:t>
            </a:r>
            <a:r>
              <a:rPr kumimoji="1" lang="zh-CN" altLang="en-US"/>
              <a:t>，用投影牛顿法优化求解</a:t>
            </a:r>
            <a:endParaRPr kumimoji="1" lang="en-US" altLang="zh-CN"/>
          </a:p>
          <a:p>
            <a:r>
              <a:rPr kumimoji="1" lang="zh-CN" altLang="en-US"/>
              <a:t>再解算线性系统，其中的压力项要通过前面的第二方程算出来代入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02FF62-CCEC-F547-A8D1-8C8DBCA25111}" type="slidenum"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6843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1847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3971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7138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273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2076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4860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531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3920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30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379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310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F6529-7998-B942-B1A0-6AADF0DF4871}" type="datetimeFigureOut">
              <a:t>2023/1/11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1001F-9A23-684E-AB7C-9D48D077FE1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3110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50058" y="1207008"/>
            <a:ext cx="11251798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/>
              <a:t>IQ-MPM: An Interface Quadrature Material Point Method for </a:t>
            </a:r>
          </a:p>
          <a:p>
            <a:pPr algn="ctr"/>
            <a:r>
              <a:rPr lang="en-US" altLang="zh-CN" sz="2800" b="1"/>
              <a:t>Non-sticky Strongly Two-Way Coupled Nonlinear Solids and Fluids </a:t>
            </a:r>
          </a:p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7" y="2940898"/>
            <a:ext cx="12192000" cy="275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3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96" y="1330515"/>
            <a:ext cx="10747444" cy="438753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3984" y="768096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Governing Equations (Fluid)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153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23" y="1548775"/>
            <a:ext cx="10965257" cy="39742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94944" y="719328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Weak form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558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9184" y="536448"/>
            <a:ext cx="1521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Discretization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184" y="1310647"/>
            <a:ext cx="10996003" cy="397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37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184" y="1402849"/>
            <a:ext cx="11253403" cy="430300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29184" y="536448"/>
            <a:ext cx="1521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Discretization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031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04" y="694182"/>
            <a:ext cx="1600200" cy="4953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3275" y="4470400"/>
            <a:ext cx="4643438" cy="204710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904" y="1520910"/>
            <a:ext cx="10344150" cy="238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21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6" y="1306584"/>
            <a:ext cx="11172052" cy="525271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14528" y="548640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1956110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1792" y="463296"/>
            <a:ext cx="125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Motivation</a:t>
            </a:r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144531" y="1109472"/>
            <a:ext cx="2494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Slip(No sticky) interface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531" y="2223736"/>
            <a:ext cx="9460992" cy="302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45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46176" y="524256"/>
            <a:ext cx="1566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Previous work</a:t>
            </a: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76" y="1297917"/>
            <a:ext cx="10535415" cy="372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36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" y="1583575"/>
            <a:ext cx="10317696" cy="332980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6176" y="524256"/>
            <a:ext cx="1566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Previous work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228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46176" y="512064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Core ideas</a:t>
            </a:r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38784" y="1621536"/>
            <a:ext cx="275267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/>
              <a:t>Ghost matrix for solids</a:t>
            </a:r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r>
              <a:rPr kumimoji="1" lang="en-US" altLang="zh-CN"/>
              <a:t>Interface quadratic</a:t>
            </a:r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en-US" altLang="zh-CN"/>
          </a:p>
          <a:p>
            <a:pPr marL="342900" indent="-342900">
              <a:buAutoNum type="arabicPeriod"/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814" y="414020"/>
            <a:ext cx="3807095" cy="282905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1461" y="3807725"/>
            <a:ext cx="5343850" cy="24075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2122" y="3380502"/>
            <a:ext cx="3591339" cy="193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0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08" y="1666870"/>
            <a:ext cx="10964513" cy="444132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12064" y="475488"/>
            <a:ext cx="229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Ghost matrix splitting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170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85216" y="487680"/>
            <a:ext cx="2153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Governing Equation</a:t>
            </a: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16" y="2483986"/>
            <a:ext cx="10553760" cy="296583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216" y="2034286"/>
            <a:ext cx="3411982" cy="3267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449824"/>
            <a:ext cx="12192000" cy="123767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2096" y="18167"/>
            <a:ext cx="2485660" cy="263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90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" y="1637888"/>
            <a:ext cx="9889889" cy="425084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33984" y="768096"/>
            <a:ext cx="293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Governing Equations (Solid)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2172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856" y="1491293"/>
            <a:ext cx="9775509" cy="429990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3984" y="768096"/>
            <a:ext cx="293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Governing Equations (Solid)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167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1179</TotalTime>
  <Words>1019</Words>
  <Application>Microsoft Macintosh PowerPoint</Application>
  <PresentationFormat>宽屏</PresentationFormat>
  <Paragraphs>96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DengXian</vt:lpstr>
      <vt:lpstr>DengXian Light</vt:lpstr>
      <vt:lpstr>Wingdings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76</cp:revision>
  <dcterms:created xsi:type="dcterms:W3CDTF">2023-01-11T13:59:24Z</dcterms:created>
  <dcterms:modified xsi:type="dcterms:W3CDTF">2023-01-12T09:38:28Z</dcterms:modified>
</cp:coreProperties>
</file>

<file path=docProps/thumbnail.jpeg>
</file>